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69" r:id="rId4"/>
    <p:sldId id="277" r:id="rId5"/>
    <p:sldId id="270" r:id="rId6"/>
    <p:sldId id="271" r:id="rId7"/>
    <p:sldId id="281" r:id="rId8"/>
    <p:sldId id="272" r:id="rId9"/>
    <p:sldId id="273" r:id="rId10"/>
    <p:sldId id="282" r:id="rId11"/>
    <p:sldId id="274" r:id="rId12"/>
    <p:sldId id="275" r:id="rId13"/>
    <p:sldId id="283" r:id="rId14"/>
    <p:sldId id="276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69"/>
            <p14:sldId id="277"/>
          </p14:sldIdLst>
        </p14:section>
        <p14:section name="Market" id="{DBB0F080-D76F-2449-A8A8-97428CE5CDE4}">
          <p14:sldIdLst>
            <p14:sldId id="270"/>
            <p14:sldId id="271"/>
            <p14:sldId id="281"/>
          </p14:sldIdLst>
        </p14:section>
        <p14:section name="Solution" id="{D01103C6-D9B4-874A-903D-1D54C47D2E73}">
          <p14:sldIdLst>
            <p14:sldId id="272"/>
            <p14:sldId id="273"/>
            <p14:sldId id="282"/>
          </p14:sldIdLst>
        </p14:section>
        <p14:section name="Business Model" id="{17ED8106-7472-CA40-A9D6-5927206203E6}">
          <p14:sldIdLst>
            <p14:sldId id="274"/>
            <p14:sldId id="275"/>
            <p14:sldId id="283"/>
          </p14:sldIdLst>
        </p14:section>
        <p14:section name="Other" id="{40C3F3FB-B363-4633-A6A1-B3664B6508AD}">
          <p14:sldIdLst>
            <p14:sldId id="276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AB8FE"/>
    <a:srgbClr val="FFFFFF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8" autoAdjust="0"/>
    <p:restoredTop sz="96928"/>
  </p:normalViewPr>
  <p:slideViewPr>
    <p:cSldViewPr snapToGrid="0" snapToObjects="1">
      <p:cViewPr varScale="1">
        <p:scale>
          <a:sx n="109" d="100"/>
          <a:sy n="109" d="100"/>
        </p:scale>
        <p:origin x="720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30.04.2023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9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4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55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3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30.04.2023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C# Collections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hlinkClick r:id="rId17" action="ppaction://hlinkfile"/>
            <a:extLst>
              <a:ext uri="{FF2B5EF4-FFF2-40B4-BE49-F238E27FC236}">
                <a16:creationId xmlns:a16="http://schemas.microsoft.com/office/drawing/2014/main" id="{1163B74C-AAA9-4741-B467-F1CA0DB91387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98E6E1-A9B3-4577-8A59-91F63B74D222}"/>
              </a:ext>
            </a:extLst>
          </p:cNvPr>
          <p:cNvSpPr/>
          <p:nvPr/>
        </p:nvSpPr>
        <p:spPr>
          <a:xfrm>
            <a:off x="10136038" y="6505142"/>
            <a:ext cx="2054575" cy="335751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niversal Doomsday" panose="02000500000000000000" pitchFamily="2" charset="0"/>
              </a:rPr>
              <a:t>Haz</a:t>
            </a:r>
            <a:r>
              <a:rPr lang="az-Latn-AZ" sz="1200" dirty="0">
                <a:latin typeface="Universal Doomsday" panose="02000500000000000000" pitchFamily="2" charset="0"/>
              </a:rPr>
              <a:t>ı</a:t>
            </a:r>
            <a:r>
              <a:rPr lang="en-US" sz="1200" dirty="0" err="1">
                <a:latin typeface="Universal Doomsday" panose="02000500000000000000" pitchFamily="2" charset="0"/>
              </a:rPr>
              <a:t>rlad</a:t>
            </a:r>
            <a:r>
              <a:rPr lang="az-Latn-AZ" sz="1200" dirty="0">
                <a:latin typeface="Universal Doomsday" panose="02000500000000000000" pitchFamily="2" charset="0"/>
              </a:rPr>
              <a:t>ı</a:t>
            </a:r>
            <a:r>
              <a:rPr lang="en-US" sz="1200" dirty="0">
                <a:latin typeface="Universal Doomsday" panose="02000500000000000000" pitchFamily="2" charset="0"/>
              </a:rPr>
              <a:t>:</a:t>
            </a:r>
            <a:r>
              <a:rPr lang="az-Latn-AZ" sz="1200" dirty="0">
                <a:latin typeface="Universal Doomsday" panose="02000500000000000000" pitchFamily="2" charset="0"/>
              </a:rPr>
              <a:t> Abbasov Samir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735F4B9-50A8-48A5-8990-613682DE0B20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66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7" name="Graphic 6" descr="Gears with solid fill" hidden="1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9901B-65C5-489C-9A29-C9BDD31D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13" y="895627"/>
            <a:ext cx="2533373" cy="25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F591C-C363-4066-967F-2243ADFE50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795954" y="3341515"/>
            <a:ext cx="6743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Listlərdən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 nodun özünün və ondan əvvəl və sonrakı əlaqələrin yenilənməsini tələb edir.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C# dilində LinkedList&lt;T&gt; sinfi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silinməsini asanlaşdıran Remove() və RemoveFirst() / RemoveLast() metodlarını təmin edir. Remove() metodu verilmiş dəyəri olan ilk Nodu, RemoveFirst()/ RemoveLast() metodları isə başlanğıc və ya son nodu silir.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94765" y="2075053"/>
            <a:ext cx="33730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6531670" y="2088276"/>
            <a:ext cx="33137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9" name="Graphic 8" descr="Gears with solid fill" hidden="1">
            <a:extLst>
              <a:ext uri="{FF2B5EF4-FFF2-40B4-BE49-F238E27FC236}">
                <a16:creationId xmlns:a16="http://schemas.microsoft.com/office/drawing/2014/main" id="{F2A7A23F-5B78-4A37-B7DE-D4C9F5D5C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29" y="220274"/>
            <a:ext cx="1859141" cy="1859141"/>
          </a:xfrm>
          <a:prstGeom prst="rect">
            <a:avLst/>
          </a:prstGeom>
        </p:spPr>
      </p:pic>
      <p:sp>
        <p:nvSpPr>
          <p:cNvPr id="11" name="Rectangle: Rounded Corners 10">
            <a:hlinkHover r:id="rId6" action="ppaction://hlinksldjump"/>
            <a:extLst>
              <a:ext uri="{FF2B5EF4-FFF2-40B4-BE49-F238E27FC236}">
                <a16:creationId xmlns:a16="http://schemas.microsoft.com/office/drawing/2014/main" id="{35D28214-41BC-4614-8E97-34BD1159955F}"/>
              </a:ext>
            </a:extLst>
          </p:cNvPr>
          <p:cNvSpPr/>
          <p:nvPr/>
        </p:nvSpPr>
        <p:spPr>
          <a:xfrm>
            <a:off x="4848687" y="5309626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EA75DD-D454-4353-BC7B-0E7693820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910" y="395017"/>
            <a:ext cx="1542178" cy="15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CD7131AC-8C7D-4BC1-97C8-F44ECCFE2E4F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055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9DF6DA1E-9E7A-4C7A-A0B5-5D9D6B00C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DCABB0AC-D7CD-4E05-AF13-A59C52CA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23D38506-4094-444A-A55E-7B9907E5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A249797B-B5CC-4DBC-832D-3E88DFA10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713268" y="3731332"/>
            <a:ext cx="47654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7" name="Graphic 6" descr="Lights On with solid fill" hidden="1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78722A-6168-4A9A-8104-6969635C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52" y="905774"/>
            <a:ext cx="3297496" cy="3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7B3EC-D2BC-4DE3-ADDE-05E2141212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804746" y="3191608"/>
            <a:ext cx="65590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lər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,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datanı saxlamaq üçün istifadə olunan bir verilən strukturudur. Bu verilən strukturu, bir-biri ilə əlaqədə olan bir sıra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lardan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yəni düyümlərdən ibarət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olur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List-lər, verilənlərin əlavə edilməsi və ya silinməsi zamanı daha rahat və daha effektivdir. Lakin, digər listlərə nisbətən yeni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əyərin</a:t>
            </a:r>
            <a:r>
              <a:rPr lang="az-Latn-AZ" sz="1600" dirty="0">
                <a:solidFill>
                  <a:schemeClr val="bg1"/>
                </a:solidFill>
                <a:latin typeface="Universal Doomsday" panose="02000500000000000000" pitchFamily="2" charset="0"/>
              </a:rPr>
              <a:t> listə 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girişi daha yavaş ola bil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i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r, çünki Linked Listlərdə müəyyən bir elementə giriş üçün ən başdan başlamalı və əlaqələri izləmək lazımdır.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471985" y="1834088"/>
            <a:ext cx="52480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25" name="Graphic 24" descr="Lights On with solid fill" hidden="1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DF72106D-2F4F-4D0C-B2FB-4FBB4133B46A}"/>
              </a:ext>
            </a:extLst>
          </p:cNvPr>
          <p:cNvSpPr/>
          <p:nvPr/>
        </p:nvSpPr>
        <p:spPr>
          <a:xfrm>
            <a:off x="4848687" y="5450373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B3404-5D89-46FA-ACC8-8EFC5D2A4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632" y="335218"/>
            <a:ext cx="1634262" cy="16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B12CAB8-285E-4025-9B5D-1B4234ABD6A1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1922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452D7-A362-4454-95C0-0D83AA58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44" y="1126472"/>
            <a:ext cx="2134311" cy="21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B7D601-5850-466C-98C1-F10647FBB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58374" y="1834088"/>
            <a:ext cx="86752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64826" y="3268878"/>
            <a:ext cx="64623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LinkedList node (düyümü) C# dilində adətən LinkedList&lt;T&gt;.Node sinifi tərəfindən təmsil edilir. Bu sinif, LinkedList&lt;T&gt; sinifi tərəfindən istifadə olunan xüsusi daxili sinifdir. Bunlardan əlavə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m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övcud Linked List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arasında müxtəlif cür əlaqələr ola bilər.Beləki bir tərəfli və ya ikitərəfli bir biri ilə əlaqəli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mövcuddur.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Həmçinin, iki istiqamətdə əlaqəli siyahılarda hər bir qovşaq geriyə doğru hərəkət etmək üçün istifadə oluna bilən əvvəlki nodu göstərir. </a:t>
            </a:r>
            <a:endParaRPr lang="az-Latn-AZ" sz="1400" b="0" i="0" dirty="0">
              <a:solidFill>
                <a:schemeClr val="bg1"/>
              </a:solidFill>
              <a:effectLst/>
              <a:latin typeface="Universal Doomsday" panose="02000500000000000000" pitchFamily="2" charset="0"/>
            </a:endParaRPr>
          </a:p>
        </p:txBody>
      </p:sp>
      <p:sp>
        <p:nvSpPr>
          <p:cNvPr id="15" name="Rectangle: Rounded Corners 14">
            <a:hlinkHover r:id="rId6" action="ppaction://hlinksldjump"/>
            <a:extLst>
              <a:ext uri="{FF2B5EF4-FFF2-40B4-BE49-F238E27FC236}">
                <a16:creationId xmlns:a16="http://schemas.microsoft.com/office/drawing/2014/main" id="{0DD36C9E-9A7A-4ED8-BDBD-0F45A85DEB97}"/>
              </a:ext>
            </a:extLst>
          </p:cNvPr>
          <p:cNvSpPr/>
          <p:nvPr/>
        </p:nvSpPr>
        <p:spPr>
          <a:xfrm>
            <a:off x="4848687" y="5513626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D5B64-8DDB-499B-BE91-5509AC7E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598" y="556041"/>
            <a:ext cx="1166801" cy="11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190C74C3-19B9-4974-8682-99F4BDC2F8CC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7677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 Connection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6" name="Graphic 5" descr="Potion with solid fill" hidden="1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707DD-686D-4DF4-AD7B-D4477CD4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74" y="1485795"/>
            <a:ext cx="1602252" cy="16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71059C-3EE4-4DA5-AB92-0DA41CB39A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564962" y="1834088"/>
            <a:ext cx="90620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Nodes Connection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07677" y="3217985"/>
            <a:ext cx="65766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</a:t>
            </a:r>
            <a:r>
              <a:rPr lang="az-Latn-AZ" sz="1600" b="0" i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listələrdəki düyümlər 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(node'lar) arasındakı əlaqə hər bir nodun növbəti nodu göstərən referansından (pointer) istifadə etməklə həyata keçirilir.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 head (baş) node ilə başlayır və referansı null olan son node (tail node) ilə bitir. Hər bir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da növbəti nodu işarə edən istinad mövcuddur. Son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 istinadı null olduğundan, bu siyahının sonu kimi başa düşülür.</a:t>
            </a:r>
          </a:p>
        </p:txBody>
      </p:sp>
      <p:pic>
        <p:nvPicPr>
          <p:cNvPr id="11" name="Graphic 10" descr="Potion with solid fill" hidden="1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hlinkHover r:id="rId6" action="ppaction://hlinksldjump"/>
            <a:extLst>
              <a:ext uri="{FF2B5EF4-FFF2-40B4-BE49-F238E27FC236}">
                <a16:creationId xmlns:a16="http://schemas.microsoft.com/office/drawing/2014/main" id="{504A2168-592B-41F7-ADB0-E8569D8A5F69}"/>
              </a:ext>
            </a:extLst>
          </p:cNvPr>
          <p:cNvSpPr/>
          <p:nvPr/>
        </p:nvSpPr>
        <p:spPr>
          <a:xfrm>
            <a:off x="4848687" y="5437538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135E3-0B38-4C8E-89DE-E82C07D0E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63" y="590416"/>
            <a:ext cx="1243672" cy="12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471</Words>
  <Application>Microsoft Office PowerPoint</Application>
  <PresentationFormat>Widescreen</PresentationFormat>
  <Paragraphs>56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Raleway</vt:lpstr>
      <vt:lpstr>Universal Doomsday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Abbasov Sebuhi</cp:lastModifiedBy>
  <cp:revision>48</cp:revision>
  <dcterms:created xsi:type="dcterms:W3CDTF">2020-12-19T18:59:10Z</dcterms:created>
  <dcterms:modified xsi:type="dcterms:W3CDTF">2023-04-30T10:22:26Z</dcterms:modified>
</cp:coreProperties>
</file>